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687193"/>
            <a:ext cx="7766936" cy="1646302"/>
          </a:xfrm>
        </p:spPr>
        <p:txBody>
          <a:bodyPr/>
          <a:lstStyle/>
          <a:p>
            <a:r>
              <a:rPr lang="en-AU" dirty="0"/>
              <a:t>Emergency Management Drills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557909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en-AU" dirty="0"/>
              <a:t>What are they? </a:t>
            </a:r>
          </a:p>
          <a:p>
            <a:r>
              <a:rPr lang="en-AU" dirty="0"/>
              <a:t>Why do we do them?</a:t>
            </a:r>
          </a:p>
          <a:p>
            <a:r>
              <a:rPr lang="en-AU" dirty="0"/>
              <a:t>What should we expect from each other?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14" y="3623930"/>
            <a:ext cx="3259565" cy="141913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01" y="669705"/>
            <a:ext cx="6157268" cy="911156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79843" y="6536310"/>
            <a:ext cx="1790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Published: May 2024</a:t>
            </a:r>
          </a:p>
        </p:txBody>
      </p:sp>
    </p:spTree>
    <p:extLst>
      <p:ext uri="{BB962C8B-B14F-4D97-AF65-F5344CB8AC3E}">
        <p14:creationId xmlns:p14="http://schemas.microsoft.com/office/powerpoint/2010/main" val="900256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/>
              <a:t>What</a:t>
            </a:r>
            <a:r>
              <a:rPr lang="en-AU" dirty="0"/>
              <a:t> should we expect from each other?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52748"/>
            <a:ext cx="8596668" cy="4538749"/>
          </a:xfrm>
        </p:spPr>
        <p:txBody>
          <a:bodyPr>
            <a:normAutofit/>
          </a:bodyPr>
          <a:lstStyle/>
          <a:p>
            <a:r>
              <a:rPr lang="en-AU" dirty="0"/>
              <a:t>In a </a:t>
            </a:r>
            <a:r>
              <a:rPr lang="en-AU" i="1" dirty="0">
                <a:solidFill>
                  <a:srgbClr val="FF0000"/>
                </a:solidFill>
              </a:rPr>
              <a:t>“lockdown”</a:t>
            </a:r>
            <a:r>
              <a:rPr lang="en-AU" b="1" i="1" dirty="0">
                <a:solidFill>
                  <a:srgbClr val="FF0000"/>
                </a:solidFill>
              </a:rPr>
              <a:t> </a:t>
            </a:r>
            <a:r>
              <a:rPr lang="en-AU" b="1" i="1" dirty="0"/>
              <a:t>we will: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AU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AU" b="1" dirty="0"/>
              <a:t>Listen to our teacher.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AU" b="1" dirty="0"/>
              <a:t>Stay inside the classroom.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AU" b="1" dirty="0"/>
              <a:t>Continue with our learning. </a:t>
            </a:r>
          </a:p>
          <a:p>
            <a:pPr marL="457200" lvl="1" indent="0">
              <a:buNone/>
            </a:pPr>
            <a:endParaRPr lang="en-AU" b="1" dirty="0"/>
          </a:p>
          <a:p>
            <a:pPr lvl="1">
              <a:buFont typeface="Wingdings" panose="05000000000000000000" pitchFamily="2" charset="2"/>
              <a:buChar char="ü"/>
            </a:pPr>
            <a:endParaRPr lang="en-AU" b="1" i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AU" b="1" i="1" dirty="0"/>
              <a:t>It is important that we continue to learn quietly and respectfully, so that the teachers can provide us with instructions. </a:t>
            </a:r>
          </a:p>
          <a:p>
            <a:pPr marL="457200" lvl="1" indent="0">
              <a:buNone/>
            </a:pPr>
            <a:endParaRPr lang="en-AU" b="1" i="1" dirty="0"/>
          </a:p>
          <a:p>
            <a:pPr marL="914400" lvl="2" indent="0">
              <a:buNone/>
            </a:pPr>
            <a:endParaRPr lang="en-AU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9323" y="1867506"/>
            <a:ext cx="2876200" cy="297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7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/>
              <a:t>What</a:t>
            </a:r>
            <a:r>
              <a:rPr lang="en-AU" dirty="0"/>
              <a:t> happens after the emergency?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3738"/>
            <a:ext cx="8596668" cy="4937759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After the emergency has been declared “safe”, we will be told if we can move back to our classrooms. </a:t>
            </a:r>
          </a:p>
          <a:p>
            <a:pPr marL="0" indent="0">
              <a:buNone/>
            </a:pPr>
            <a:endParaRPr lang="en-AU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AU" b="1" i="1" dirty="0"/>
              <a:t>When we get back to our classrooms, we will continue with our learning. </a:t>
            </a:r>
          </a:p>
          <a:p>
            <a:pPr marL="457200" lvl="1" indent="0">
              <a:buNone/>
            </a:pPr>
            <a:endParaRPr lang="en-AU" b="1" i="1" dirty="0"/>
          </a:p>
          <a:p>
            <a:pPr marL="457200" lvl="1" indent="0">
              <a:buNone/>
            </a:pPr>
            <a:endParaRPr lang="en-AU" b="1" i="1" dirty="0"/>
          </a:p>
          <a:p>
            <a:pPr marL="457200" lvl="1" indent="0">
              <a:buNone/>
            </a:pPr>
            <a:endParaRPr lang="en-AU" b="1" i="1" dirty="0"/>
          </a:p>
          <a:p>
            <a:pPr marL="457200" lvl="1" indent="0">
              <a:buNone/>
            </a:pPr>
            <a:endParaRPr lang="en-AU" b="1" i="1" dirty="0"/>
          </a:p>
          <a:p>
            <a:pPr marL="457200" lvl="1" indent="0">
              <a:buNone/>
            </a:pPr>
            <a:endParaRPr lang="en-AU" b="1" i="1" dirty="0"/>
          </a:p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dirty="0"/>
              <a:t>Our parents/ carers will be sent a note on Compass, telling them that we </a:t>
            </a:r>
          </a:p>
          <a:p>
            <a:pPr marL="0" indent="0">
              <a:buNone/>
            </a:pPr>
            <a:r>
              <a:rPr lang="en-AU" dirty="0"/>
              <a:t>practised an emergency drill.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AU" dirty="0"/>
              <a:t>	</a:t>
            </a:r>
            <a:r>
              <a:rPr lang="en-AU" sz="1600" dirty="0"/>
              <a:t>When we get home, we can tell our parents about what we did and how we are 		acting to keep safe in an emergency. </a:t>
            </a:r>
          </a:p>
          <a:p>
            <a:pPr marL="0" indent="0">
              <a:buNone/>
            </a:pPr>
            <a:r>
              <a:rPr lang="en-AU" b="1" i="1" dirty="0"/>
              <a:t>	</a:t>
            </a:r>
          </a:p>
          <a:p>
            <a:pPr marL="914400" lvl="2" indent="0">
              <a:buNone/>
            </a:pPr>
            <a:endParaRPr lang="en-AU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74537"/>
            <a:ext cx="2518756" cy="18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4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Emergencies in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4866"/>
            <a:ext cx="8596668" cy="3880773"/>
          </a:xfrm>
        </p:spPr>
        <p:txBody>
          <a:bodyPr/>
          <a:lstStyle/>
          <a:p>
            <a:r>
              <a:rPr lang="en-AU" dirty="0"/>
              <a:t>Every school in Victoria (in fact Australia) is expected to practise preparing for an “emergency”. </a:t>
            </a:r>
          </a:p>
          <a:p>
            <a:pPr marL="0" indent="0">
              <a:buNone/>
            </a:pPr>
            <a:r>
              <a:rPr lang="en-AU" dirty="0"/>
              <a:t>When we hear the word “emergency” it can conjure up lots of images and thoughts? It’s important that we all have a good understanding of what we mean when we use the word “emergency”. 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>
                <a:solidFill>
                  <a:srgbClr val="FF0000"/>
                </a:solidFill>
              </a:rPr>
              <a:t>What types of emergencies can you think of that could affect our school?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003397"/>
            <a:ext cx="1475662" cy="1127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7975" y="4198069"/>
            <a:ext cx="1327505" cy="962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517" y="5507806"/>
            <a:ext cx="1168693" cy="1110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731" y="5507806"/>
            <a:ext cx="989699" cy="11278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615" y="3864553"/>
            <a:ext cx="1059256" cy="132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2065" y="5423458"/>
            <a:ext cx="2858086" cy="1413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7937" y="3702454"/>
            <a:ext cx="1518270" cy="14129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6207" y="4198069"/>
            <a:ext cx="2021228" cy="12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6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/>
              <a:t>What</a:t>
            </a:r>
            <a:r>
              <a:rPr lang="en-AU" dirty="0"/>
              <a:t> types of emergencies do we prepare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Emergencies in schools can occur </a:t>
            </a:r>
            <a:r>
              <a:rPr lang="en-AU" b="1" i="1" dirty="0"/>
              <a:t>naturally</a:t>
            </a:r>
            <a:r>
              <a:rPr lang="en-AU" dirty="0"/>
              <a:t>, (such as weather-related events) or can occur due to </a:t>
            </a:r>
            <a:r>
              <a:rPr lang="en-AU" b="1" i="1" dirty="0"/>
              <a:t>human action </a:t>
            </a:r>
            <a:r>
              <a:rPr lang="en-AU" dirty="0"/>
              <a:t>(such as a vehicle accident). 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The impact of these emergencies can also vary; impacting at an immediate school level, neighbourhood level, local area level, or even state level. 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08" y="3988734"/>
            <a:ext cx="3921592" cy="2594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5207" y="4231178"/>
            <a:ext cx="39152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Some emergencies can impact on</a:t>
            </a:r>
          </a:p>
          <a:p>
            <a:endParaRPr lang="en-AU" dirty="0"/>
          </a:p>
          <a:p>
            <a:r>
              <a:rPr lang="en-AU" b="1" i="1" dirty="0"/>
              <a:t>just our school</a:t>
            </a:r>
          </a:p>
          <a:p>
            <a:endParaRPr lang="en-AU" dirty="0"/>
          </a:p>
          <a:p>
            <a:r>
              <a:rPr lang="en-AU" dirty="0"/>
              <a:t>OR</a:t>
            </a:r>
          </a:p>
          <a:p>
            <a:endParaRPr lang="en-AU" dirty="0"/>
          </a:p>
          <a:p>
            <a:r>
              <a:rPr lang="en-AU" b="1" i="1" dirty="0"/>
              <a:t>the surrounding neighbourhood. </a:t>
            </a:r>
          </a:p>
        </p:txBody>
      </p:sp>
    </p:spTree>
    <p:extLst>
      <p:ext uri="{BB962C8B-B14F-4D97-AF65-F5344CB8AC3E}">
        <p14:creationId xmlns:p14="http://schemas.microsoft.com/office/powerpoint/2010/main" val="249973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do we need to practise?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1353"/>
            <a:ext cx="8596668" cy="5112327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Depending on the type of emergency, we may need to:</a:t>
            </a:r>
          </a:p>
          <a:p>
            <a:pPr marL="0" indent="0">
              <a:buNone/>
            </a:pPr>
            <a:r>
              <a:rPr lang="en-AU" dirty="0"/>
              <a:t>				evacuate to the gymnasium (or the oval) </a:t>
            </a:r>
          </a:p>
          <a:p>
            <a:pPr marL="457200" lvl="1" indent="0">
              <a:buNone/>
            </a:pPr>
            <a:r>
              <a:rPr lang="en-AU" dirty="0"/>
              <a:t>			OR</a:t>
            </a:r>
          </a:p>
          <a:p>
            <a:pPr marL="457200" lvl="1" indent="0">
              <a:buNone/>
            </a:pPr>
            <a:r>
              <a:rPr lang="en-AU" dirty="0"/>
              <a:t>			</a:t>
            </a:r>
            <a:r>
              <a:rPr lang="en-AU" sz="1800" dirty="0"/>
              <a:t>stay inside a certain building. </a:t>
            </a:r>
          </a:p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ü"/>
            </a:pPr>
            <a:r>
              <a:rPr lang="en-AU" dirty="0"/>
              <a:t>When we practise moving to the gymnasium or the oval, this is called an </a:t>
            </a:r>
            <a:r>
              <a:rPr lang="en-AU" b="1" i="1" dirty="0">
                <a:solidFill>
                  <a:srgbClr val="FF0000"/>
                </a:solidFill>
              </a:rPr>
              <a:t>“evacuation” </a:t>
            </a:r>
          </a:p>
          <a:p>
            <a:pPr marL="0" indent="0">
              <a:buNone/>
            </a:pPr>
            <a:endParaRPr lang="en-AU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i="1" u="sng" dirty="0">
                <a:solidFill>
                  <a:schemeClr val="tx1"/>
                </a:solidFill>
              </a:rPr>
              <a:t>Evacuation</a:t>
            </a:r>
            <a:r>
              <a:rPr lang="en-AU" i="1" dirty="0">
                <a:solidFill>
                  <a:schemeClr val="tx1"/>
                </a:solidFill>
              </a:rPr>
              <a:t> just means that we have to leave the building we are in, and move to a safe space (this might be due to a leaking roof, a fire, </a:t>
            </a:r>
            <a:r>
              <a:rPr lang="en-AU" i="1" dirty="0" err="1">
                <a:solidFill>
                  <a:schemeClr val="tx1"/>
                </a:solidFill>
              </a:rPr>
              <a:t>etc</a:t>
            </a:r>
            <a:r>
              <a:rPr lang="en-AU" i="1" dirty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endParaRPr lang="en-AU" b="1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AU" dirty="0"/>
              <a:t>When we practise staying inside our classrooms, this is called a </a:t>
            </a:r>
            <a:r>
              <a:rPr lang="en-AU" b="1" i="1" dirty="0">
                <a:solidFill>
                  <a:srgbClr val="FF0000"/>
                </a:solidFill>
              </a:rPr>
              <a:t>“lockdown”</a:t>
            </a:r>
            <a:r>
              <a:rPr lang="en-AU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A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i="1" u="sng" dirty="0">
                <a:solidFill>
                  <a:schemeClr val="tx1"/>
                </a:solidFill>
              </a:rPr>
              <a:t>Lockdown</a:t>
            </a:r>
            <a:r>
              <a:rPr lang="en-AU" i="1" dirty="0">
                <a:solidFill>
                  <a:schemeClr val="tx1"/>
                </a:solidFill>
              </a:rPr>
              <a:t> just means we need to stay inside our classrooms, as there is something outside which could be unsafe (such as a swarm of wasps, fallen trees, </a:t>
            </a:r>
            <a:r>
              <a:rPr lang="en-AU" i="1" dirty="0" err="1">
                <a:solidFill>
                  <a:schemeClr val="tx1"/>
                </a:solidFill>
              </a:rPr>
              <a:t>etc</a:t>
            </a:r>
            <a:r>
              <a:rPr lang="en-AU" i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31" y="609600"/>
            <a:ext cx="2354771" cy="23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2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do we need to practise?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more we practise, the more confident we become. </a:t>
            </a:r>
          </a:p>
          <a:p>
            <a:endParaRPr lang="en-AU" dirty="0"/>
          </a:p>
          <a:p>
            <a:r>
              <a:rPr lang="en-AU" dirty="0"/>
              <a:t>The most important thing to remember is: 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3200" b="1" i="1" dirty="0"/>
              <a:t>Listen respectfully to the instructions of your teacher.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20"/>
          <a:stretch/>
        </p:blipFill>
        <p:spPr>
          <a:xfrm>
            <a:off x="3755698" y="5004261"/>
            <a:ext cx="2439939" cy="168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7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/>
              <a:t>What</a:t>
            </a:r>
            <a:r>
              <a:rPr lang="en-AU" dirty="0"/>
              <a:t> should we expect from each other?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52749"/>
            <a:ext cx="8596668" cy="3788614"/>
          </a:xfrm>
        </p:spPr>
        <p:txBody>
          <a:bodyPr>
            <a:normAutofit/>
          </a:bodyPr>
          <a:lstStyle/>
          <a:p>
            <a:r>
              <a:rPr lang="en-AU" dirty="0"/>
              <a:t>We will hear a siren sound over the </a:t>
            </a:r>
          </a:p>
          <a:p>
            <a:pPr marL="0" indent="0">
              <a:buNone/>
            </a:pPr>
            <a:r>
              <a:rPr lang="en-AU" dirty="0"/>
              <a:t>loudspeaker which makes a “whoop, whoop” noise. </a:t>
            </a:r>
          </a:p>
          <a:p>
            <a:pPr marL="457200" lvl="1" indent="0">
              <a:buNone/>
            </a:pPr>
            <a:r>
              <a:rPr lang="en-AU" b="1" i="1" dirty="0"/>
              <a:t>When we hear this noise we should </a:t>
            </a:r>
          </a:p>
          <a:p>
            <a:pPr marL="457200" lvl="1" indent="0">
              <a:buNone/>
            </a:pPr>
            <a:r>
              <a:rPr lang="en-AU" b="1" i="1" u="sng" dirty="0"/>
              <a:t>stop what we are doing</a:t>
            </a:r>
            <a:r>
              <a:rPr lang="en-AU" b="1" i="1" dirty="0"/>
              <a:t>, and listen carefully.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Whenever there is an emergency, </a:t>
            </a:r>
          </a:p>
          <a:p>
            <a:pPr marL="0" indent="0">
              <a:buNone/>
            </a:pPr>
            <a:r>
              <a:rPr lang="en-AU" dirty="0"/>
              <a:t>the teachers will know exactly what to do.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t="2436"/>
          <a:stretch/>
        </p:blipFill>
        <p:spPr>
          <a:xfrm>
            <a:off x="6685832" y="4497185"/>
            <a:ext cx="2221120" cy="1872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301" y="2116603"/>
            <a:ext cx="2718183" cy="150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00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/>
              <a:t>What</a:t>
            </a:r>
            <a:r>
              <a:rPr lang="en-AU" dirty="0"/>
              <a:t> should we expect from each other?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52749"/>
            <a:ext cx="8596668" cy="3788614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After the siren sound, there might be an</a:t>
            </a:r>
          </a:p>
          <a:p>
            <a:pPr marL="0" indent="0">
              <a:buNone/>
            </a:pPr>
            <a:r>
              <a:rPr lang="en-AU" dirty="0"/>
              <a:t>announcement on the loudspeaker, </a:t>
            </a:r>
          </a:p>
          <a:p>
            <a:pPr marL="0" indent="0">
              <a:buNone/>
            </a:pPr>
            <a:r>
              <a:rPr lang="en-AU" dirty="0"/>
              <a:t>or the classroom telephone might ring.  </a:t>
            </a:r>
          </a:p>
          <a:p>
            <a:pPr marL="457200" lvl="1" indent="0">
              <a:buNone/>
            </a:pPr>
            <a:endParaRPr lang="en-AU" b="1" i="1" dirty="0"/>
          </a:p>
          <a:p>
            <a:pPr marL="457200" lvl="1" indent="0">
              <a:buNone/>
            </a:pPr>
            <a:r>
              <a:rPr lang="en-AU" b="1" i="1" dirty="0"/>
              <a:t>We should stop what we are doing</a:t>
            </a:r>
          </a:p>
          <a:p>
            <a:pPr marL="457200" lvl="1" indent="0">
              <a:buNone/>
            </a:pPr>
            <a:r>
              <a:rPr lang="en-AU" b="1" i="1" dirty="0"/>
              <a:t>and listen carefully. </a:t>
            </a:r>
          </a:p>
          <a:p>
            <a:pPr marL="457200" lvl="1" indent="0">
              <a:buNone/>
            </a:pPr>
            <a:endParaRPr lang="en-AU" b="1" i="1" dirty="0"/>
          </a:p>
          <a:p>
            <a:endParaRPr lang="en-AU" b="1" i="1" dirty="0"/>
          </a:p>
          <a:p>
            <a:r>
              <a:rPr lang="en-AU" b="1" i="1" dirty="0"/>
              <a:t>The teachers will tell us what we need to do. </a:t>
            </a:r>
          </a:p>
          <a:p>
            <a:r>
              <a:rPr lang="en-AU" b="1" i="1" dirty="0"/>
              <a:t>Sometimes there will be no announcement, and the teachers will be communicating via our internal phone system.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360" y="1930400"/>
            <a:ext cx="3082642" cy="273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97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/>
              <a:t>What</a:t>
            </a:r>
            <a:r>
              <a:rPr lang="en-AU" dirty="0"/>
              <a:t> should we expect from each other?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52748"/>
            <a:ext cx="8596668" cy="4538749"/>
          </a:xfrm>
        </p:spPr>
        <p:txBody>
          <a:bodyPr>
            <a:normAutofit/>
          </a:bodyPr>
          <a:lstStyle/>
          <a:p>
            <a:r>
              <a:rPr lang="en-AU" dirty="0"/>
              <a:t>In an </a:t>
            </a:r>
            <a:r>
              <a:rPr lang="en-AU" i="1" dirty="0">
                <a:solidFill>
                  <a:srgbClr val="FF0000"/>
                </a:solidFill>
              </a:rPr>
              <a:t>“evacuation”</a:t>
            </a:r>
            <a:r>
              <a:rPr lang="en-AU" b="1" i="1" dirty="0">
                <a:solidFill>
                  <a:srgbClr val="FF0000"/>
                </a:solidFill>
              </a:rPr>
              <a:t> </a:t>
            </a:r>
            <a:r>
              <a:rPr lang="en-AU" b="1" i="1" dirty="0"/>
              <a:t>we will: </a:t>
            </a:r>
          </a:p>
          <a:p>
            <a:pPr marL="0" indent="0">
              <a:buNone/>
            </a:pPr>
            <a:endParaRPr lang="en-AU" b="1" i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AU" b="1" dirty="0"/>
              <a:t>Listen to our teacher. </a:t>
            </a:r>
          </a:p>
          <a:p>
            <a:pPr marL="457200" lvl="1" indent="0">
              <a:buNone/>
            </a:pPr>
            <a:endParaRPr lang="en-AU" b="1" dirty="0"/>
          </a:p>
          <a:p>
            <a:pPr marL="457200" lvl="1" indent="0">
              <a:buNone/>
            </a:pPr>
            <a:endParaRPr lang="en-AU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AU" b="1" dirty="0"/>
              <a:t>Line-up in an orderly manner and move </a:t>
            </a:r>
          </a:p>
          <a:p>
            <a:pPr marL="457200" lvl="1" indent="0">
              <a:buNone/>
            </a:pPr>
            <a:r>
              <a:rPr lang="en-AU" b="1" dirty="0"/>
              <a:t>to the evacuation point (gymnasium or oval). </a:t>
            </a:r>
          </a:p>
          <a:p>
            <a:pPr marL="457200" lvl="1" indent="0">
              <a:buNone/>
            </a:pPr>
            <a:endParaRPr lang="en-AU" b="1" i="1" dirty="0"/>
          </a:p>
          <a:p>
            <a:pPr marL="457200" lvl="1" indent="0">
              <a:buNone/>
            </a:pPr>
            <a:endParaRPr lang="en-AU" b="1" i="1" dirty="0"/>
          </a:p>
          <a:p>
            <a:pPr marL="457200" lvl="1" indent="0">
              <a:buNone/>
            </a:pPr>
            <a:r>
              <a:rPr lang="en-AU" b="1" i="1" dirty="0"/>
              <a:t>When we line-up, our teacher will tell us if we need to bring anything. </a:t>
            </a:r>
          </a:p>
          <a:p>
            <a:pPr marL="457200" lvl="1" indent="0">
              <a:buNone/>
            </a:pPr>
            <a:r>
              <a:rPr lang="en-AU" b="1" i="1" dirty="0"/>
              <a:t>Otherwise, our bags and other things will stay in the classroom.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AU" b="1" i="1" dirty="0"/>
          </a:p>
          <a:p>
            <a:pPr marL="914400" lvl="2" indent="0">
              <a:buNone/>
            </a:pPr>
            <a:endParaRPr lang="en-AU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93724" y="1581266"/>
            <a:ext cx="3782289" cy="255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44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/>
              <a:t>What</a:t>
            </a:r>
            <a:r>
              <a:rPr lang="en-AU" dirty="0"/>
              <a:t> should we expect from each other?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52748"/>
            <a:ext cx="8596668" cy="4538749"/>
          </a:xfrm>
        </p:spPr>
        <p:txBody>
          <a:bodyPr>
            <a:normAutofit/>
          </a:bodyPr>
          <a:lstStyle/>
          <a:p>
            <a:r>
              <a:rPr lang="en-AU" dirty="0"/>
              <a:t>In an </a:t>
            </a:r>
            <a:r>
              <a:rPr lang="en-AU" i="1" dirty="0">
                <a:solidFill>
                  <a:srgbClr val="FF0000"/>
                </a:solidFill>
              </a:rPr>
              <a:t>“evacuation”</a:t>
            </a:r>
            <a:r>
              <a:rPr lang="en-AU" b="1" i="1" dirty="0"/>
              <a:t>: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AU" b="1" i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AU" b="1" dirty="0"/>
              <a:t>When we get to the evacuation point we will </a:t>
            </a:r>
          </a:p>
          <a:p>
            <a:pPr marL="457200" lvl="1" indent="0">
              <a:buNone/>
            </a:pPr>
            <a:r>
              <a:rPr lang="en-AU" b="1" dirty="0"/>
              <a:t>sit down in a single line with our class.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AU" b="1" dirty="0"/>
              <a:t>All of the other classes will be there, and they </a:t>
            </a:r>
          </a:p>
          <a:p>
            <a:pPr marL="457200" lvl="1" indent="0">
              <a:buNone/>
            </a:pPr>
            <a:r>
              <a:rPr lang="en-AU" b="1" dirty="0"/>
              <a:t>will sit in a single line as well. </a:t>
            </a:r>
          </a:p>
          <a:p>
            <a:pPr marL="457200" lvl="1" indent="0">
              <a:buNone/>
            </a:pPr>
            <a:endParaRPr lang="en-AU" b="1" i="1" dirty="0"/>
          </a:p>
          <a:p>
            <a:pPr marL="457200" lvl="1" indent="0">
              <a:buNone/>
            </a:pPr>
            <a:endParaRPr lang="en-AU" b="1" i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AU" b="1" i="1" dirty="0"/>
              <a:t>It is important that we sit respectfully, so that the teachers can provide us with instructions. </a:t>
            </a:r>
          </a:p>
          <a:p>
            <a:pPr marL="914400" lvl="2" indent="0">
              <a:buNone/>
            </a:pPr>
            <a:endParaRPr lang="en-AU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467" y="2335874"/>
            <a:ext cx="3144591" cy="26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99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770</Words>
  <Application>Microsoft Office PowerPoint</Application>
  <PresentationFormat>Widescreen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Facet</vt:lpstr>
      <vt:lpstr>Emergency Management Drills</vt:lpstr>
      <vt:lpstr>Emergencies in schools</vt:lpstr>
      <vt:lpstr>What types of emergencies do we prepare for?</vt:lpstr>
      <vt:lpstr>Why do we need to practise?</vt:lpstr>
      <vt:lpstr>Why do we need to practise?</vt:lpstr>
      <vt:lpstr>What should we expect from each other? </vt:lpstr>
      <vt:lpstr>What should we expect from each other? </vt:lpstr>
      <vt:lpstr>What should we expect from each other? </vt:lpstr>
      <vt:lpstr>What should we expect from each other? </vt:lpstr>
      <vt:lpstr>What should we expect from each other? </vt:lpstr>
      <vt:lpstr>What happens after the emergency? </vt:lpstr>
    </vt:vector>
  </TitlesOfParts>
  <Company>Department of Education and Training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Management Drills</dc:title>
  <dc:creator>Kitch, Damien P</dc:creator>
  <cp:lastModifiedBy>Damien Kitch</cp:lastModifiedBy>
  <cp:revision>15</cp:revision>
  <dcterms:created xsi:type="dcterms:W3CDTF">2020-02-10T22:12:22Z</dcterms:created>
  <dcterms:modified xsi:type="dcterms:W3CDTF">2024-05-22T23:40:45Z</dcterms:modified>
</cp:coreProperties>
</file>